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Metrophobic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Metrophobic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9.png"/><Relationship Id="rId4" Type="http://schemas.openxmlformats.org/officeDocument/2006/relationships/image" Target="../media/image0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01.png"/><Relationship Id="rId5" Type="http://schemas.openxmlformats.org/officeDocument/2006/relationships/image" Target="../media/image0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03.png"/><Relationship Id="rId5" Type="http://schemas.openxmlformats.org/officeDocument/2006/relationships/image" Target="../media/image0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05.png"/><Relationship Id="rId5" Type="http://schemas.openxmlformats.org/officeDocument/2006/relationships/image" Target="../media/image0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07.png"/><Relationship Id="rId5" Type="http://schemas.openxmlformats.org/officeDocument/2006/relationships/image" Target="../media/image0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Orbit 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etrophobic"/>
                <a:ea typeface="Metrophobic"/>
                <a:cs typeface="Metrophobic"/>
                <a:sym typeface="Metrophobic"/>
              </a:rPr>
              <a:t>Walkthrough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100">
                <a:latin typeface="Metrophobic"/>
                <a:ea typeface="Metrophobic"/>
                <a:cs typeface="Metrophobic"/>
                <a:sym typeface="Metrophobic"/>
              </a:rPr>
              <a:t>***screens from design, may differ slightly from current build***</a:t>
            </a:r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Shape 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2525" y="45050"/>
            <a:ext cx="6737841" cy="505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Shape 58"/>
          <p:cNvSpPr txBox="1"/>
          <p:nvPr/>
        </p:nvSpPr>
        <p:spPr>
          <a:xfrm>
            <a:off x="5220675" y="7183900"/>
            <a:ext cx="3676800" cy="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Metrophobic"/>
                <a:ea typeface="Metrophobic"/>
                <a:cs typeface="Metrophobic"/>
                <a:sym typeface="Metrophobic"/>
              </a:rPr>
              <a:t>Richard, Carol &amp; Percy</a:t>
            </a:r>
          </a:p>
        </p:txBody>
      </p:sp>
      <p:sp>
        <p:nvSpPr>
          <p:cNvPr id="59" name="Shape 59"/>
          <p:cNvSpPr txBox="1"/>
          <p:nvPr/>
        </p:nvSpPr>
        <p:spPr>
          <a:xfrm>
            <a:off x="4564125" y="1924775"/>
            <a:ext cx="3708000" cy="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WALKTHROUGH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View Posting (Specific)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311700" y="1152475"/>
            <a:ext cx="3509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View user profile by selecting username or avatar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Save postings by selecting heart icon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View attached images by selecting the paperclip icon (out of scope)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Write comments directly in the posting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View data on when it was posted, location, cost, notes, etc. 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Custom fields for each type of posting i.e. pickup sports will have a “sports” field, buying &amp; selling with have a “condition” field, etc. (out of scope)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latin typeface="Metrophobic"/>
              <a:ea typeface="Metrophobic"/>
              <a:cs typeface="Metrophobic"/>
              <a:sym typeface="Metrophobic"/>
            </a:endParaRPr>
          </a:p>
        </p:txBody>
      </p:sp>
      <p:pic>
        <p:nvPicPr>
          <p:cNvPr descr="Board Posts_selling.png" id="142" name="Shape 1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09072" y="1017725"/>
            <a:ext cx="2140250" cy="38049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iew Posts_selling.png" id="143" name="Shape 14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1097" y="1017725"/>
            <a:ext cx="2140250" cy="38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/>
          <p:nvPr/>
        </p:nvSpPr>
        <p:spPr>
          <a:xfrm>
            <a:off x="6820300" y="180895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145" name="Shape 145"/>
          <p:cNvSpPr/>
          <p:nvPr/>
        </p:nvSpPr>
        <p:spPr>
          <a:xfrm>
            <a:off x="7365975" y="180895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146" name="Shape 146"/>
          <p:cNvSpPr/>
          <p:nvPr/>
        </p:nvSpPr>
        <p:spPr>
          <a:xfrm>
            <a:off x="7819575" y="180895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147" name="Shape 147"/>
          <p:cNvSpPr/>
          <p:nvPr/>
        </p:nvSpPr>
        <p:spPr>
          <a:xfrm>
            <a:off x="6337000" y="421280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</a:t>
            </a:r>
          </a:p>
        </p:txBody>
      </p:sp>
      <p:sp>
        <p:nvSpPr>
          <p:cNvPr id="148" name="Shape 148"/>
          <p:cNvSpPr/>
          <p:nvPr/>
        </p:nvSpPr>
        <p:spPr>
          <a:xfrm>
            <a:off x="6337000" y="258690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Shape 1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Create New Post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311700" y="1152475"/>
            <a:ext cx="3509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User can create a new posting in the current board (5 postings max per board)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The post will automatically populate your username and timestamp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Enter information in the posting fields (location, cost, notes)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Custom dropdown menus &amp; pickers for each field (out of scope) 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Select paperclip icon to attach images from camera roll or take picture directly inside the app (out of scope)</a:t>
            </a:r>
          </a:p>
        </p:txBody>
      </p:sp>
      <p:pic>
        <p:nvPicPr>
          <p:cNvPr descr="Board Posts_selling.png" id="156" name="Shape 15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09072" y="1017725"/>
            <a:ext cx="2140250" cy="38049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reate Posts_selling.png" id="157" name="Shape 1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1097" y="1017725"/>
            <a:ext cx="2140250" cy="38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Shape 158"/>
          <p:cNvSpPr/>
          <p:nvPr/>
        </p:nvSpPr>
        <p:spPr>
          <a:xfrm>
            <a:off x="6388875" y="407122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159" name="Shape 159"/>
          <p:cNvSpPr/>
          <p:nvPr/>
        </p:nvSpPr>
        <p:spPr>
          <a:xfrm>
            <a:off x="5141800" y="277155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160" name="Shape 160"/>
          <p:cNvSpPr/>
          <p:nvPr/>
        </p:nvSpPr>
        <p:spPr>
          <a:xfrm>
            <a:off x="7146150" y="257672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161" name="Shape 161"/>
          <p:cNvSpPr/>
          <p:nvPr/>
        </p:nvSpPr>
        <p:spPr>
          <a:xfrm>
            <a:off x="7769500" y="176105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View Other User Profiles</a:t>
            </a:r>
          </a:p>
        </p:txBody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311700" y="1152475"/>
            <a:ext cx="3509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View recent their recent posts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Save their posts directly 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Send them a private message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View their contact details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View their score (out of scope - part of gamification &amp; rewards program) 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Pay them directly inside the app using credit card (out of scope)</a:t>
            </a:r>
          </a:p>
        </p:txBody>
      </p:sp>
      <p:pic>
        <p:nvPicPr>
          <p:cNvPr descr="View Posts_selling.png" id="169" name="Shape 1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09072" y="1017725"/>
            <a:ext cx="2140250" cy="38049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iew Other User Profile.png" id="170" name="Shape 17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1097" y="1017725"/>
            <a:ext cx="2140250" cy="38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7030725" y="251395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172" name="Shape 172"/>
          <p:cNvSpPr/>
          <p:nvPr/>
        </p:nvSpPr>
        <p:spPr>
          <a:xfrm>
            <a:off x="8161725" y="363440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173" name="Shape 173"/>
          <p:cNvSpPr/>
          <p:nvPr/>
        </p:nvSpPr>
        <p:spPr>
          <a:xfrm>
            <a:off x="8161725" y="245047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174" name="Shape 174"/>
          <p:cNvSpPr/>
          <p:nvPr/>
        </p:nvSpPr>
        <p:spPr>
          <a:xfrm>
            <a:off x="6414675" y="211760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</a:t>
            </a:r>
          </a:p>
        </p:txBody>
      </p:sp>
      <p:sp>
        <p:nvSpPr>
          <p:cNvPr id="175" name="Shape 175"/>
          <p:cNvSpPr/>
          <p:nvPr/>
        </p:nvSpPr>
        <p:spPr>
          <a:xfrm>
            <a:off x="7861300" y="173457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</a:t>
            </a:r>
          </a:p>
        </p:txBody>
      </p:sp>
      <p:sp>
        <p:nvSpPr>
          <p:cNvPr id="176" name="Shape 176"/>
          <p:cNvSpPr/>
          <p:nvPr/>
        </p:nvSpPr>
        <p:spPr>
          <a:xfrm>
            <a:off x="8105150" y="109780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Shape 1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View Saved Posts</a:t>
            </a:r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311700" y="1152475"/>
            <a:ext cx="3509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View saved posts and postings you’ve posted 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Searchable (out of scope)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latin typeface="Metrophobic"/>
              <a:ea typeface="Metrophobic"/>
              <a:cs typeface="Metrophobic"/>
              <a:sym typeface="Metrophobic"/>
            </a:endParaRPr>
          </a:p>
        </p:txBody>
      </p:sp>
      <p:pic>
        <p:nvPicPr>
          <p:cNvPr descr="Saved_Posts.png" id="184" name="Shape 18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09072" y="1017725"/>
            <a:ext cx="2140250" cy="38049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aved_Posts_Search.png" id="185" name="Shape 18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1097" y="1017725"/>
            <a:ext cx="2140250" cy="38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/>
          <p:nvPr/>
        </p:nvSpPr>
        <p:spPr>
          <a:xfrm>
            <a:off x="4852400" y="148275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187" name="Shape 187"/>
          <p:cNvSpPr/>
          <p:nvPr/>
        </p:nvSpPr>
        <p:spPr>
          <a:xfrm>
            <a:off x="5306000" y="115247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B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Shape 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Messages (Inboxes &amp; Outboxes)</a:t>
            </a:r>
          </a:p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311700" y="1152475"/>
            <a:ext cx="3509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View Messages in inbox (received) and outbox (sent)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Unmarked messages marked with pink dot 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Messages include header, body text, timestamp, and sender username and profile picture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Compose new message &amp; send by selecting the floating action button</a:t>
            </a:r>
          </a:p>
        </p:txBody>
      </p:sp>
      <p:pic>
        <p:nvPicPr>
          <p:cNvPr descr="Inbox_Outbox.png" id="195" name="Shape 19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09072" y="1017725"/>
            <a:ext cx="2140250" cy="38049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se.png" id="196" name="Shape 19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1097" y="1017725"/>
            <a:ext cx="2140250" cy="38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Shape 197"/>
          <p:cNvSpPr/>
          <p:nvPr/>
        </p:nvSpPr>
        <p:spPr>
          <a:xfrm>
            <a:off x="4852400" y="147222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198" name="Shape 198"/>
          <p:cNvSpPr/>
          <p:nvPr/>
        </p:nvSpPr>
        <p:spPr>
          <a:xfrm>
            <a:off x="7540900" y="392902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 txBox="1"/>
          <p:nvPr>
            <p:ph type="title"/>
          </p:nvPr>
        </p:nvSpPr>
        <p:spPr>
          <a:xfrm>
            <a:off x="285950" y="22854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INSTALLATION &amp; REQUIREMENTS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Requirements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1152475"/>
            <a:ext cx="8301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Internet connection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An Android phone device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User account (feel free to also create a new account if you want):</a:t>
            </a:r>
          </a:p>
          <a:p>
            <a:pPr indent="-342900" lvl="1" marL="914400" rtl="0">
              <a:spcBef>
                <a:spcPts val="0"/>
              </a:spcBef>
              <a:buClr>
                <a:srgbClr val="FFFFFF"/>
              </a:buClr>
              <a:buSzPct val="100000"/>
              <a:buFont typeface="Metrophobic"/>
              <a:buAutoNum type="alphaLcPeriod"/>
            </a:pPr>
            <a:r>
              <a:rPr lang="en" sz="1800">
                <a:solidFill>
                  <a:srgbClr val="FFFFFF"/>
                </a:solidFill>
                <a:latin typeface="Metrophobic"/>
                <a:ea typeface="Metrophobic"/>
                <a:cs typeface="Metrophobic"/>
                <a:sym typeface="Metrophobic"/>
              </a:rPr>
              <a:t>Username: testuser</a:t>
            </a:r>
          </a:p>
          <a:p>
            <a:pPr indent="-342900" lvl="1" marL="914400" rtl="0">
              <a:spcBef>
                <a:spcPts val="0"/>
              </a:spcBef>
              <a:buClr>
                <a:srgbClr val="FFFFFF"/>
              </a:buClr>
              <a:buSzPct val="100000"/>
              <a:buFont typeface="Metrophobic"/>
              <a:buAutoNum type="alphaLcPeriod"/>
            </a:pPr>
            <a:r>
              <a:rPr lang="en" sz="1800">
                <a:solidFill>
                  <a:srgbClr val="FFFFFF"/>
                </a:solidFill>
                <a:latin typeface="Metrophobic"/>
                <a:ea typeface="Metrophobic"/>
                <a:cs typeface="Metrophobic"/>
                <a:sym typeface="Metrophobic"/>
              </a:rPr>
              <a:t>Password: password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  <a:latin typeface="Metrophobic"/>
              <a:ea typeface="Metrophobic"/>
              <a:cs typeface="Metrophobic"/>
              <a:sym typeface="Metrophobic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latin typeface="Metrophobic"/>
              <a:ea typeface="Metrophobic"/>
              <a:cs typeface="Metrophobic"/>
              <a:sym typeface="Metrophob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Installation Instructions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152475"/>
            <a:ext cx="8301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From Phone (easier):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rabi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Go to settings, scroll down to security and select checkbox “unknown sources” 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rabi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Download the Android Package File (APK)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rabi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Go to app drawer and click downloads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rabi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Open the file and install the app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From Computer (more difficult):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rabi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Connect android device to PC and enable USB mass-storage mode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rabi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Drag and drop file onto device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rabi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Use file manager (such as Astro or ES File Explorer), locate the file on the device and install it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 txBox="1"/>
          <p:nvPr>
            <p:ph type="title"/>
          </p:nvPr>
        </p:nvSpPr>
        <p:spPr>
          <a:xfrm>
            <a:off x="285950" y="2285400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USER FLOWS, WALKTHROUGH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(It should be mostly self explanatory - some of the screenshots might look a little different from current build)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Shape 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Login Sign-Up Screen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152475"/>
            <a:ext cx="3509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 u="sng">
                <a:latin typeface="Metrophobic"/>
                <a:ea typeface="Metrophobic"/>
                <a:cs typeface="Metrophobic"/>
                <a:sym typeface="Metrophobic"/>
              </a:rPr>
              <a:t>Login Screen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enter username &amp; password and press “sign in”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u="sng">
                <a:latin typeface="Metrophobic"/>
                <a:ea typeface="Metrophobic"/>
                <a:cs typeface="Metrophobic"/>
                <a:sym typeface="Metrophobic"/>
              </a:rPr>
              <a:t>Create Account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create a new account prompts user to enter a username, e-mail, and password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user can upload a photo for their profile here (optional)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latin typeface="Metrophobic"/>
              <a:ea typeface="Metrophobic"/>
              <a:cs typeface="Metrophobic"/>
              <a:sym typeface="Metrophobic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latin typeface="Metrophobic"/>
              <a:ea typeface="Metrophobic"/>
              <a:cs typeface="Metrophobic"/>
              <a:sym typeface="Metrophobic"/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9072" y="1017725"/>
            <a:ext cx="2140250" cy="3804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1097" y="1017725"/>
            <a:ext cx="2140250" cy="38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/>
          <p:nvPr/>
        </p:nvSpPr>
        <p:spPr>
          <a:xfrm>
            <a:off x="5425525" y="3096750"/>
            <a:ext cx="453600" cy="453600"/>
          </a:xfrm>
          <a:prstGeom prst="ellipse">
            <a:avLst/>
          </a:prstGeom>
          <a:solidFill>
            <a:srgbClr val="CC0000">
              <a:alpha val="393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96" name="Shape 96"/>
          <p:cNvSpPr/>
          <p:nvPr/>
        </p:nvSpPr>
        <p:spPr>
          <a:xfrm>
            <a:off x="7366750" y="2859825"/>
            <a:ext cx="453600" cy="453600"/>
          </a:xfrm>
          <a:prstGeom prst="ellipse">
            <a:avLst/>
          </a:prstGeom>
          <a:solidFill>
            <a:srgbClr val="CC0000">
              <a:alpha val="393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97" name="Shape 97"/>
          <p:cNvSpPr/>
          <p:nvPr/>
        </p:nvSpPr>
        <p:spPr>
          <a:xfrm>
            <a:off x="7529650" y="1844225"/>
            <a:ext cx="453600" cy="453600"/>
          </a:xfrm>
          <a:prstGeom prst="ellipse">
            <a:avLst/>
          </a:prstGeom>
          <a:solidFill>
            <a:srgbClr val="CC0000">
              <a:alpha val="393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Home Screen &amp; Navigation</a:t>
            </a:r>
          </a:p>
        </p:txBody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311700" y="1152475"/>
            <a:ext cx="3509700" cy="3750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 u="sng">
                <a:latin typeface="Metrophobic"/>
                <a:ea typeface="Metrophobic"/>
                <a:cs typeface="Metrophobic"/>
                <a:sym typeface="Metrophobic"/>
              </a:rPr>
              <a:t>Home Screen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View recently accessed boards (this will come in handy when we introduce more)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View the recent postings across all boards (kind of like a news feed of student postings)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Select individual postings to view them in more detail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Select a board to view all postings inside it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u="sng">
                <a:latin typeface="Metrophobic"/>
                <a:ea typeface="Metrophobic"/>
                <a:cs typeface="Metrophobic"/>
                <a:sym typeface="Metrophobic"/>
              </a:rPr>
              <a:t>Navigation Drawer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Accessible by selecting the hamburger menu   on the navigation bar</a:t>
            </a:r>
          </a:p>
          <a:p>
            <a:pPr indent="-69850" lvl="0" mar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 sz="1200">
              <a:latin typeface="Metrophobic"/>
              <a:ea typeface="Metrophobic"/>
              <a:cs typeface="Metrophobic"/>
              <a:sym typeface="Metrophobic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t/>
            </a:r>
            <a:endParaRPr sz="1200">
              <a:latin typeface="Metrophobic"/>
              <a:ea typeface="Metrophobic"/>
              <a:cs typeface="Metrophobic"/>
              <a:sym typeface="Metrophobic"/>
            </a:endParaRPr>
          </a:p>
        </p:txBody>
      </p:sp>
      <p:pic>
        <p:nvPicPr>
          <p:cNvPr descr="Home_Scroll.png" id="105" name="Shape 10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09072" y="1017725"/>
            <a:ext cx="2140250" cy="38049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rawer.png" id="106" name="Shape 10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1097" y="1017725"/>
            <a:ext cx="2140250" cy="38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/>
          <p:nvPr/>
        </p:nvSpPr>
        <p:spPr>
          <a:xfrm>
            <a:off x="3821400" y="166162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108" name="Shape 108"/>
          <p:cNvSpPr/>
          <p:nvPr/>
        </p:nvSpPr>
        <p:spPr>
          <a:xfrm>
            <a:off x="3821400" y="241860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B</a:t>
            </a:r>
          </a:p>
        </p:txBody>
      </p:sp>
      <p:sp>
        <p:nvSpPr>
          <p:cNvPr id="109" name="Shape 109"/>
          <p:cNvSpPr/>
          <p:nvPr/>
        </p:nvSpPr>
        <p:spPr>
          <a:xfrm>
            <a:off x="5194400" y="308660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110" name="Shape 110"/>
          <p:cNvSpPr/>
          <p:nvPr/>
        </p:nvSpPr>
        <p:spPr>
          <a:xfrm>
            <a:off x="5241575" y="1965000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D</a:t>
            </a:r>
          </a:p>
        </p:txBody>
      </p:sp>
      <p:sp>
        <p:nvSpPr>
          <p:cNvPr id="111" name="Shape 111"/>
          <p:cNvSpPr/>
          <p:nvPr/>
        </p:nvSpPr>
        <p:spPr>
          <a:xfrm>
            <a:off x="3626200" y="971225"/>
            <a:ext cx="453600" cy="453600"/>
          </a:xfrm>
          <a:prstGeom prst="ellipse">
            <a:avLst/>
          </a:prstGeom>
          <a:solidFill>
            <a:srgbClr val="CC0000">
              <a:alpha val="3931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Shape 1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Select School (Filter) &amp; View Boards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152475"/>
            <a:ext cx="3509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 u="sng">
                <a:latin typeface="Metrophobic"/>
                <a:ea typeface="Metrophobic"/>
                <a:cs typeface="Metrophobic"/>
                <a:sym typeface="Metrophobic"/>
              </a:rPr>
              <a:t>Select School: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User can filter boards and postings by school (optional)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u="sng">
                <a:latin typeface="Metrophobic"/>
                <a:ea typeface="Metrophobic"/>
                <a:cs typeface="Metrophobic"/>
                <a:sym typeface="Metrophobic"/>
              </a:rPr>
              <a:t>View All Boards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User can view all boards, selecting a board opens up all the postings in that board (filtered by school if desired)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Each board includes “time since last update” and “total members” data </a:t>
            </a:r>
            <a:r>
              <a:rPr b="1" lang="en" sz="1200">
                <a:latin typeface="Metrophobic"/>
                <a:ea typeface="Metrophobic"/>
                <a:cs typeface="Metrophobic"/>
                <a:sym typeface="Metrophobic"/>
              </a:rPr>
              <a:t>(out of scope for now -  negative impact during initial launch)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b="1" sz="1200">
              <a:latin typeface="Metrophobic"/>
              <a:ea typeface="Metrophobic"/>
              <a:cs typeface="Metrophobic"/>
              <a:sym typeface="Metrophobic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latin typeface="Metrophobic"/>
              <a:ea typeface="Metrophobic"/>
              <a:cs typeface="Metrophobic"/>
              <a:sym typeface="Metrophobic"/>
            </a:endParaRPr>
          </a:p>
        </p:txBody>
      </p:sp>
      <p:pic>
        <p:nvPicPr>
          <p:cNvPr descr="All Boards_Scroll.png" id="119" name="Shape 1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09072" y="1017725"/>
            <a:ext cx="2140250" cy="38049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ll Boards_Scroll_List.png" id="120" name="Shape 1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1097" y="1017725"/>
            <a:ext cx="2140250" cy="38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/>
          <p:nvPr/>
        </p:nvSpPr>
        <p:spPr>
          <a:xfrm>
            <a:off x="7588425" y="143012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122" name="Shape 122"/>
          <p:cNvSpPr/>
          <p:nvPr/>
        </p:nvSpPr>
        <p:spPr>
          <a:xfrm>
            <a:off x="5394350" y="188372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B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View Postings in Board</a:t>
            </a:r>
          </a:p>
        </p:txBody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311700" y="1152475"/>
            <a:ext cx="35097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 u="sng">
                <a:latin typeface="Metrophobic"/>
                <a:ea typeface="Metrophobic"/>
                <a:cs typeface="Metrophobic"/>
                <a:sym typeface="Metrophobic"/>
              </a:rPr>
              <a:t>Save Posts 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Users can save posts by tapping the heart button on each post (out of scope)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u="sng">
                <a:latin typeface="Metrophobic"/>
                <a:ea typeface="Metrophobic"/>
                <a:cs typeface="Metrophobic"/>
                <a:sym typeface="Metrophobic"/>
              </a:rPr>
              <a:t>Ad Space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Ads are interacted with the same way as user postings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200" u="sng">
                <a:latin typeface="Metrophobic"/>
                <a:ea typeface="Metrophobic"/>
                <a:cs typeface="Metrophobic"/>
                <a:sym typeface="Metrophobic"/>
              </a:rPr>
              <a:t>View Post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Metrophobic"/>
              <a:buAutoNum type="alphaUcPeriod"/>
            </a:pPr>
            <a:r>
              <a:rPr lang="en" sz="1200">
                <a:latin typeface="Metrophobic"/>
                <a:ea typeface="Metrophobic"/>
                <a:cs typeface="Metrophobic"/>
                <a:sym typeface="Metrophobic"/>
              </a:rPr>
              <a:t>Users tap a posting to view more details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latin typeface="Metrophobic"/>
              <a:ea typeface="Metrophobic"/>
              <a:cs typeface="Metrophobic"/>
              <a:sym typeface="Metrophobic"/>
            </a:endParaRPr>
          </a:p>
        </p:txBody>
      </p:sp>
      <p:pic>
        <p:nvPicPr>
          <p:cNvPr descr="Board Posts_carpool.png" id="130" name="Shape 1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09072" y="1017725"/>
            <a:ext cx="2140250" cy="380491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oard Posts_sublet.png" id="131" name="Shape 13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41097" y="1017725"/>
            <a:ext cx="2140250" cy="380492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/>
          <p:nvPr/>
        </p:nvSpPr>
        <p:spPr>
          <a:xfrm>
            <a:off x="5695725" y="263387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A</a:t>
            </a:r>
          </a:p>
        </p:txBody>
      </p:sp>
      <p:sp>
        <p:nvSpPr>
          <p:cNvPr id="133" name="Shape 133"/>
          <p:cNvSpPr/>
          <p:nvPr/>
        </p:nvSpPr>
        <p:spPr>
          <a:xfrm>
            <a:off x="7084425" y="2617187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C</a:t>
            </a:r>
          </a:p>
        </p:txBody>
      </p:sp>
      <p:sp>
        <p:nvSpPr>
          <p:cNvPr id="134" name="Shape 134"/>
          <p:cNvSpPr/>
          <p:nvPr/>
        </p:nvSpPr>
        <p:spPr>
          <a:xfrm>
            <a:off x="5945800" y="1887675"/>
            <a:ext cx="453600" cy="453600"/>
          </a:xfrm>
          <a:prstGeom prst="ellipse">
            <a:avLst/>
          </a:prstGeom>
          <a:solidFill>
            <a:srgbClr val="CC0000">
              <a:alpha val="3508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